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72" r:id="rId2"/>
    <p:sldId id="275" r:id="rId3"/>
    <p:sldId id="277" r:id="rId4"/>
    <p:sldId id="279" r:id="rId5"/>
    <p:sldId id="278" r:id="rId6"/>
    <p:sldId id="280" r:id="rId7"/>
    <p:sldId id="281" r:id="rId8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0000"/>
    <a:srgbClr val="B7DEE8"/>
    <a:srgbClr val="0099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-1422" y="-84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C3DC7B-7148-4472-B46D-908BC86AA116}" type="slidenum">
              <a:rPr lang="nl-NL" smtClean="0"/>
              <a:pPr>
                <a:defRPr/>
              </a:pPr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2600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10-3-2014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j2k40Hw3GI0" TargetMode="External"/><Relationship Id="rId2" Type="http://schemas.openxmlformats.org/officeDocument/2006/relationships/hyperlink" Target="http://www.youtube.com/watch?v=2WJVHtF8Gw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outube.com/watch?v=Iix7cYToURY" TargetMode="External"/><Relationship Id="rId4" Type="http://schemas.openxmlformats.org/officeDocument/2006/relationships/hyperlink" Target="http://www.youtube.com/watch?v=_3YArPbmjsY&amp;feature=feedrec_grec_inde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§4.5 </a:t>
            </a:r>
            <a:r>
              <a:rPr lang="en-US" dirty="0" err="1" smtClean="0"/>
              <a:t>Druk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80292"/>
          </a:xfrm>
        </p:spPr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mogelijk</a:t>
            </a:r>
            <a:r>
              <a:rPr lang="en-US" dirty="0" smtClean="0"/>
              <a:t> </a:t>
            </a:r>
            <a:r>
              <a:rPr lang="en-US" dirty="0" err="1" smtClean="0"/>
              <a:t>gevolg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kracht</a:t>
            </a:r>
            <a:r>
              <a:rPr lang="en-US" dirty="0" smtClean="0"/>
              <a:t>… is </a:t>
            </a:r>
            <a:r>
              <a:rPr lang="en-US" dirty="0" err="1" smtClean="0"/>
              <a:t>schade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  <p:pic>
        <p:nvPicPr>
          <p:cNvPr id="1026" name="Picture 2" descr="http://4.bp.blogspot.com/-BGwqTq0bjwg/UGFa-KIT9FI/AAAAAAAAAGY/IxuKniV1DFk/s1600/0113-high-heel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767" y="1450731"/>
            <a:ext cx="4191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72206" y="4372707"/>
            <a:ext cx="8546123" cy="849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Het </a:t>
            </a:r>
            <a:r>
              <a:rPr lang="en-US" dirty="0" err="1" smtClean="0"/>
              <a:t>maakt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hoe </a:t>
            </a:r>
            <a:r>
              <a:rPr lang="en-US" dirty="0" err="1" smtClean="0"/>
              <a:t>groot</a:t>
            </a:r>
            <a:r>
              <a:rPr lang="en-US" dirty="0" smtClean="0"/>
              <a:t> het </a:t>
            </a:r>
            <a:r>
              <a:rPr lang="en-US" dirty="0" err="1" smtClean="0"/>
              <a:t>oppervlak</a:t>
            </a:r>
            <a:r>
              <a:rPr lang="en-US" dirty="0" smtClean="0"/>
              <a:t> is </a:t>
            </a:r>
            <a:r>
              <a:rPr lang="en-US" dirty="0" err="1" smtClean="0"/>
              <a:t>waarop</a:t>
            </a:r>
            <a:r>
              <a:rPr lang="en-US" dirty="0" smtClean="0"/>
              <a:t> de </a:t>
            </a:r>
            <a:r>
              <a:rPr lang="en-US" dirty="0" err="1" smtClean="0"/>
              <a:t>kracht</a:t>
            </a:r>
            <a:r>
              <a:rPr lang="en-US" dirty="0" smtClean="0"/>
              <a:t> </a:t>
            </a:r>
            <a:r>
              <a:rPr lang="en-US" dirty="0" err="1" smtClean="0"/>
              <a:t>werkt</a:t>
            </a:r>
            <a:r>
              <a:rPr lang="en-US" dirty="0" smtClean="0"/>
              <a:t>!</a:t>
            </a:r>
          </a:p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372205" y="5213836"/>
            <a:ext cx="5839768" cy="1200329"/>
            <a:chOff x="372205" y="5213836"/>
            <a:chExt cx="5839768" cy="12003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Content Placeholder 2"/>
                <p:cNvSpPr txBox="1">
                  <a:spLocks/>
                </p:cNvSpPr>
                <p:nvPr/>
              </p:nvSpPr>
              <p:spPr bwMode="auto">
                <a:xfrm>
                  <a:off x="372205" y="5222630"/>
                  <a:ext cx="3742595" cy="8499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•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–"/>
                    <a:defRPr sz="24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–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0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en-US" dirty="0" smtClean="0"/>
                    <a:t>Definitie </a:t>
                  </a:r>
                  <a:r>
                    <a:rPr lang="en-US" dirty="0" err="1" smtClean="0"/>
                    <a:t>druk</a:t>
                  </a:r>
                  <a:r>
                    <a:rPr lang="en-US" dirty="0" smtClean="0"/>
                    <a:t>:   </a:t>
                  </a:r>
                  <a14:m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𝑝</m:t>
                      </m:r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/>
                            </a:rPr>
                            <m:t>𝐹</m:t>
                          </m:r>
                        </m:num>
                        <m:den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den>
                      </m:f>
                      <m:r>
                        <a:rPr lang="en-US" b="0" i="1" smtClean="0">
                          <a:latin typeface="Cambria Math"/>
                        </a:rPr>
                        <m:t> </m:t>
                      </m:r>
                    </m:oMath>
                  </a14:m>
                  <a:r>
                    <a:rPr lang="en-US" dirty="0" smtClean="0"/>
                    <a:t> </a:t>
                  </a:r>
                </a:p>
                <a:p>
                  <a:endParaRPr lang="en-US" dirty="0"/>
                </a:p>
              </p:txBody>
            </p:sp>
          </mc:Choice>
          <mc:Fallback xmlns="">
            <p:sp>
              <p:nvSpPr>
                <p:cNvPr id="6" name="Content Placeholder 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72205" y="5222630"/>
                  <a:ext cx="3742595" cy="849923"/>
                </a:xfrm>
                <a:prstGeom prst="rect">
                  <a:avLst/>
                </a:prstGeom>
                <a:blipFill rotWithShape="1">
                  <a:blip r:embed="rId3"/>
                  <a:stretch>
                    <a:fillRect l="-2117"/>
                  </a:stretch>
                </a:blipFill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" name="TextBox 3"/>
            <p:cNvSpPr txBox="1"/>
            <p:nvPr/>
          </p:nvSpPr>
          <p:spPr>
            <a:xfrm>
              <a:off x="4064975" y="5213836"/>
              <a:ext cx="214699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[p] = Pa (Pascal)</a:t>
              </a:r>
            </a:p>
            <a:p>
              <a:r>
                <a:rPr lang="en-US" sz="2400" dirty="0" smtClean="0">
                  <a:latin typeface="Calibri" pitchFamily="34" charset="0"/>
                </a:rPr>
                <a:t>[F] = N</a:t>
              </a:r>
            </a:p>
            <a:p>
              <a:r>
                <a:rPr lang="en-US" dirty="0" smtClean="0"/>
                <a:t>[A] = m</a:t>
              </a:r>
              <a:r>
                <a:rPr lang="en-US" baseline="30000" dirty="0" smtClean="0"/>
                <a:t>2</a:t>
              </a:r>
              <a:endParaRPr lang="en-US" sz="2400" baseline="30000" dirty="0" smtClean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664313" y="5222629"/>
              <a:ext cx="1019908" cy="70338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9741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826710" y="1385539"/>
            <a:ext cx="2728300" cy="2088668"/>
            <a:chOff x="1272199" y="1122822"/>
            <a:chExt cx="3046875" cy="2332555"/>
          </a:xfrm>
        </p:grpSpPr>
        <p:pic>
          <p:nvPicPr>
            <p:cNvPr id="4104" name="Picture 8" descr="http://www.daviddarling.info/images/pressure_on_surfac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2199" y="1122822"/>
              <a:ext cx="3029291" cy="2332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2989384" y="2971489"/>
              <a:ext cx="1329690" cy="2992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Luchtdruk</a:t>
            </a:r>
            <a:r>
              <a:rPr lang="en-US" dirty="0" smtClean="0"/>
              <a:t> door </a:t>
            </a:r>
            <a:r>
              <a:rPr lang="en-US" dirty="0" err="1" smtClean="0"/>
              <a:t>botsingen</a:t>
            </a:r>
            <a:r>
              <a:rPr lang="en-US" dirty="0" smtClean="0"/>
              <a:t> van </a:t>
            </a:r>
            <a:r>
              <a:rPr lang="en-US" dirty="0" err="1" smtClean="0"/>
              <a:t>moleculen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61" y="756139"/>
            <a:ext cx="8546123" cy="905607"/>
          </a:xfrm>
        </p:spPr>
        <p:txBody>
          <a:bodyPr/>
          <a:lstStyle/>
          <a:p>
            <a:r>
              <a:rPr lang="en-US" dirty="0" err="1" smtClean="0"/>
              <a:t>Luchtdruk</a:t>
            </a:r>
            <a:r>
              <a:rPr lang="en-US" dirty="0" smtClean="0"/>
              <a:t> = het </a:t>
            </a:r>
            <a:r>
              <a:rPr lang="en-US" dirty="0" err="1" smtClean="0"/>
              <a:t>gevolg</a:t>
            </a:r>
            <a:r>
              <a:rPr lang="en-US" dirty="0" smtClean="0"/>
              <a:t> van </a:t>
            </a:r>
            <a:r>
              <a:rPr lang="en-US" dirty="0" err="1" smtClean="0"/>
              <a:t>botsingen</a:t>
            </a:r>
            <a:r>
              <a:rPr lang="en-US" dirty="0" smtClean="0"/>
              <a:t> van </a:t>
            </a:r>
            <a:r>
              <a:rPr lang="en-US" dirty="0" err="1" smtClean="0"/>
              <a:t>gasmoleculen</a:t>
            </a:r>
            <a:r>
              <a:rPr lang="en-US" dirty="0" smtClean="0"/>
              <a:t> op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oppervlak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702434" y="1296334"/>
            <a:ext cx="2853031" cy="2177872"/>
            <a:chOff x="4408985" y="1122821"/>
            <a:chExt cx="3055667" cy="2332555"/>
          </a:xfrm>
        </p:grpSpPr>
        <p:pic>
          <p:nvPicPr>
            <p:cNvPr id="8" name="Picture 8" descr="http://www.daviddarling.info/images/pressure_on_surface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0800000">
              <a:off x="4435361" y="1122821"/>
              <a:ext cx="3029291" cy="23325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4408985" y="1277504"/>
              <a:ext cx="1329690" cy="299249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66202" y="3564607"/>
            <a:ext cx="8546123" cy="2927213"/>
            <a:chOff x="266202" y="3564607"/>
            <a:chExt cx="8546123" cy="2927213"/>
          </a:xfrm>
        </p:grpSpPr>
        <p:pic>
          <p:nvPicPr>
            <p:cNvPr id="4100" name="Picture 4" descr="http://images.flatworldknowledge.com/ballgob/ballgob-fig08_009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46" t="7160" r="6573" b="6209"/>
            <a:stretch/>
          </p:blipFill>
          <p:spPr bwMode="auto">
            <a:xfrm>
              <a:off x="924460" y="4113085"/>
              <a:ext cx="2424045" cy="23787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Content Placeholder 2"/>
            <p:cNvSpPr txBox="1">
              <a:spLocks/>
            </p:cNvSpPr>
            <p:nvPr/>
          </p:nvSpPr>
          <p:spPr bwMode="auto">
            <a:xfrm>
              <a:off x="266202" y="3564607"/>
              <a:ext cx="8546123" cy="905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/>
                <a:t>In </a:t>
              </a:r>
              <a:r>
                <a:rPr lang="en-US" dirty="0" err="1" smtClean="0"/>
                <a:t>een</a:t>
              </a:r>
              <a:r>
                <a:rPr lang="en-US" dirty="0" smtClean="0"/>
                <a:t> </a:t>
              </a:r>
              <a:r>
                <a:rPr lang="en-US" dirty="0" err="1" smtClean="0"/>
                <a:t>ruimte</a:t>
              </a:r>
              <a:r>
                <a:rPr lang="en-US" dirty="0" smtClean="0"/>
                <a:t> is de </a:t>
              </a:r>
              <a:r>
                <a:rPr lang="en-US" dirty="0" err="1" smtClean="0"/>
                <a:t>druk</a:t>
              </a:r>
              <a:r>
                <a:rPr lang="en-US" dirty="0" smtClean="0"/>
                <a:t> </a:t>
              </a:r>
              <a:r>
                <a:rPr lang="en-US" dirty="0" err="1" smtClean="0"/>
                <a:t>overal</a:t>
              </a:r>
              <a:r>
                <a:rPr lang="en-US" dirty="0" smtClean="0"/>
                <a:t> </a:t>
              </a:r>
              <a:r>
                <a:rPr lang="en-US" dirty="0" err="1" smtClean="0"/>
                <a:t>gelijk</a:t>
              </a:r>
              <a:r>
                <a:rPr lang="en-US" dirty="0" smtClean="0"/>
                <a:t>…</a:t>
              </a:r>
              <a:endParaRPr lang="en-US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547252" y="3962010"/>
            <a:ext cx="40082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… </a:t>
            </a:r>
            <a:r>
              <a:rPr lang="en-US" sz="2400" dirty="0" err="1" smtClean="0">
                <a:latin typeface="Calibri" pitchFamily="34" charset="0"/>
              </a:rPr>
              <a:t>gemiddeld</a:t>
            </a:r>
            <a:r>
              <a:rPr lang="en-US" sz="2400" dirty="0" smtClean="0">
                <a:latin typeface="Calibri" pitchFamily="34" charset="0"/>
              </a:rPr>
              <a:t> op </a:t>
            </a:r>
            <a:r>
              <a:rPr lang="en-US" sz="2400" dirty="0" err="1" smtClean="0">
                <a:latin typeface="Calibri" pitchFamily="34" charset="0"/>
              </a:rPr>
              <a:t>een</a:t>
            </a:r>
            <a:r>
              <a:rPr lang="en-US" sz="2400" dirty="0" smtClean="0">
                <a:latin typeface="Calibri" pitchFamily="34" charset="0"/>
              </a:rPr>
              <a:t> wand </a:t>
            </a:r>
            <a:r>
              <a:rPr lang="en-US" sz="2400" dirty="0" err="1" smtClean="0">
                <a:latin typeface="Calibri" pitchFamily="34" charset="0"/>
              </a:rPr>
              <a:t>ook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09240" y="6314777"/>
            <a:ext cx="1903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APPLET demo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3641510" y="4574847"/>
            <a:ext cx="8546123" cy="178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err="1" smtClean="0"/>
              <a:t>Normale</a:t>
            </a:r>
            <a:r>
              <a:rPr lang="en-US" dirty="0" smtClean="0"/>
              <a:t> </a:t>
            </a:r>
            <a:r>
              <a:rPr lang="en-US" dirty="0" err="1" smtClean="0"/>
              <a:t>luchtdruk</a:t>
            </a:r>
            <a:r>
              <a:rPr lang="en-US" dirty="0" smtClean="0"/>
              <a:t> p ~ 10</a:t>
            </a:r>
            <a:r>
              <a:rPr lang="en-US" baseline="30000" dirty="0" smtClean="0"/>
              <a:t>5</a:t>
            </a:r>
            <a:r>
              <a:rPr lang="en-US" dirty="0" smtClean="0"/>
              <a:t> Pa</a:t>
            </a:r>
          </a:p>
          <a:p>
            <a:pPr marL="0" indent="0">
              <a:buNone/>
            </a:pPr>
            <a:r>
              <a:rPr lang="en-US" dirty="0" err="1"/>
              <a:t>Andere</a:t>
            </a:r>
            <a:r>
              <a:rPr lang="en-US" dirty="0"/>
              <a:t> </a:t>
            </a:r>
            <a:r>
              <a:rPr lang="en-US" dirty="0" err="1"/>
              <a:t>eenheid</a:t>
            </a:r>
            <a:r>
              <a:rPr lang="en-US" dirty="0"/>
              <a:t>: bar 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1 bar = 10</a:t>
            </a:r>
            <a:r>
              <a:rPr lang="en-US" baseline="30000" dirty="0">
                <a:solidFill>
                  <a:srgbClr val="0070C0"/>
                </a:solidFill>
              </a:rPr>
              <a:t>5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Pa (</a:t>
            </a:r>
            <a:r>
              <a:rPr lang="en-US" dirty="0" err="1" smtClean="0">
                <a:solidFill>
                  <a:srgbClr val="0070C0"/>
                </a:solidFill>
              </a:rPr>
              <a:t>Binas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  <a:endParaRPr lang="en-US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dirty="0" err="1"/>
              <a:t>dus</a:t>
            </a:r>
            <a:r>
              <a:rPr lang="en-US" dirty="0"/>
              <a:t> 1000 mbar =  1000 </a:t>
            </a:r>
            <a:r>
              <a:rPr lang="en-US" dirty="0" err="1"/>
              <a:t>hPa</a:t>
            </a:r>
            <a:r>
              <a:rPr lang="en-US" dirty="0"/>
              <a:t> (</a:t>
            </a:r>
            <a:r>
              <a:rPr lang="en-US" dirty="0" err="1"/>
              <a:t>weerbericht</a:t>
            </a:r>
            <a:r>
              <a:rPr lang="en-US" dirty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grpSp>
        <p:nvGrpSpPr>
          <p:cNvPr id="16" name="Group 15"/>
          <p:cNvGrpSpPr/>
          <p:nvPr/>
        </p:nvGrpSpPr>
        <p:grpSpPr>
          <a:xfrm>
            <a:off x="3861542" y="5156120"/>
            <a:ext cx="8695593" cy="810055"/>
            <a:chOff x="342034" y="1042870"/>
            <a:chExt cx="8695593" cy="810055"/>
          </a:xfrm>
        </p:grpSpPr>
        <p:sp>
          <p:nvSpPr>
            <p:cNvPr id="17" name="Rectangle 16"/>
            <p:cNvSpPr/>
            <p:nvPr/>
          </p:nvSpPr>
          <p:spPr>
            <a:xfrm>
              <a:off x="6875585" y="1433146"/>
              <a:ext cx="1037491" cy="419779"/>
            </a:xfrm>
            <a:prstGeom prst="rect">
              <a:avLst/>
            </a:prstGeom>
            <a:solidFill>
              <a:schemeClr val="bg1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342034" y="1042870"/>
              <a:ext cx="8695593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31487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Gaswetten</a:t>
            </a:r>
            <a:r>
              <a:rPr lang="en-US" dirty="0" smtClean="0"/>
              <a:t> </a:t>
            </a:r>
            <a:endParaRPr lang="nl-NL" dirty="0"/>
          </a:p>
        </p:txBody>
      </p:sp>
      <p:sp>
        <p:nvSpPr>
          <p:cNvPr id="12" name="Content Placeholder 3"/>
          <p:cNvSpPr txBox="1">
            <a:spLocks/>
          </p:cNvSpPr>
          <p:nvPr/>
        </p:nvSpPr>
        <p:spPr bwMode="auto">
          <a:xfrm>
            <a:off x="142729" y="754441"/>
            <a:ext cx="6477892" cy="5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zoveel</a:t>
            </a:r>
            <a:r>
              <a:rPr lang="en-US" dirty="0" smtClean="0"/>
              <a:t> </a:t>
            </a:r>
            <a:r>
              <a:rPr lang="en-US" dirty="0" err="1" smtClean="0"/>
              <a:t>moleculen</a:t>
            </a:r>
            <a:r>
              <a:rPr lang="en-US" dirty="0" smtClean="0"/>
              <a:t> = 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grote</a:t>
            </a:r>
            <a:r>
              <a:rPr lang="en-US" dirty="0" smtClean="0"/>
              <a:t> </a:t>
            </a:r>
            <a:r>
              <a:rPr lang="en-US" dirty="0" err="1" smtClean="0"/>
              <a:t>druk</a:t>
            </a:r>
            <a:endParaRPr lang="en-US" sz="1400" dirty="0" smtClean="0"/>
          </a:p>
          <a:p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14" name="Content Placeholder 3"/>
          <p:cNvSpPr txBox="1">
            <a:spLocks/>
          </p:cNvSpPr>
          <p:nvPr/>
        </p:nvSpPr>
        <p:spPr bwMode="auto">
          <a:xfrm>
            <a:off x="142729" y="1852036"/>
            <a:ext cx="6477892" cy="5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groot</a:t>
            </a:r>
            <a:r>
              <a:rPr lang="en-US" dirty="0" smtClean="0"/>
              <a:t> volume = 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lage</a:t>
            </a:r>
            <a:r>
              <a:rPr lang="en-US" dirty="0" smtClean="0"/>
              <a:t>  </a:t>
            </a:r>
            <a:r>
              <a:rPr lang="en-US" dirty="0" err="1" smtClean="0"/>
              <a:t>druk</a:t>
            </a:r>
            <a:endParaRPr lang="en-US" sz="1400" dirty="0" smtClean="0"/>
          </a:p>
          <a:p>
            <a:endParaRPr lang="nl-NL" dirty="0" smtClean="0"/>
          </a:p>
          <a:p>
            <a:pPr lvl="1"/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26510" y="2388695"/>
                <a:ext cx="217861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</a:rPr>
                      <m:t>𝑝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0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𝑉</m:t>
                    </m:r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is constant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10" y="2388695"/>
                <a:ext cx="2178610" cy="461665"/>
              </a:xfrm>
              <a:prstGeom prst="rect">
                <a:avLst/>
              </a:prstGeom>
              <a:blipFill rotWithShape="1">
                <a:blip r:embed="rId2"/>
                <a:stretch>
                  <a:fillRect l="-840" t="-10526" r="-3361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ontent Placeholder 3"/>
          <p:cNvSpPr txBox="1">
            <a:spLocks/>
          </p:cNvSpPr>
          <p:nvPr/>
        </p:nvSpPr>
        <p:spPr bwMode="auto">
          <a:xfrm>
            <a:off x="160312" y="2944771"/>
            <a:ext cx="7349459" cy="527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hoge</a:t>
            </a:r>
            <a:r>
              <a:rPr lang="en-US" dirty="0" smtClean="0"/>
              <a:t> </a:t>
            </a:r>
            <a:r>
              <a:rPr lang="en-US" dirty="0" err="1" smtClean="0"/>
              <a:t>temperatuur</a:t>
            </a:r>
            <a:r>
              <a:rPr lang="en-US" dirty="0" smtClean="0"/>
              <a:t> = 2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zo</a:t>
            </a:r>
            <a:r>
              <a:rPr lang="en-US" dirty="0" smtClean="0"/>
              <a:t> </a:t>
            </a:r>
            <a:r>
              <a:rPr lang="en-US" dirty="0" err="1" smtClean="0"/>
              <a:t>grote</a:t>
            </a:r>
            <a:r>
              <a:rPr lang="en-US" dirty="0" smtClean="0"/>
              <a:t> </a:t>
            </a:r>
            <a:r>
              <a:rPr lang="en-US" dirty="0" err="1" smtClean="0"/>
              <a:t>druk</a:t>
            </a:r>
            <a:endParaRPr lang="en-US" sz="1400" dirty="0" smtClean="0"/>
          </a:p>
          <a:p>
            <a:pPr marL="0" indent="0">
              <a:buNone/>
            </a:pPr>
            <a:endParaRPr lang="nl-NL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826510" y="1251022"/>
            <a:ext cx="6822825" cy="586571"/>
            <a:chOff x="1600206" y="2750181"/>
            <a:chExt cx="6822825" cy="586571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1600206" y="2750181"/>
                  <a:ext cx="1738746" cy="5865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</m:num>
                        <m:den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</m:den>
                      </m:f>
                    </m:oMath>
                  </a14:m>
                  <a:r>
                    <a:rPr lang="en-US" sz="2400" dirty="0" smtClean="0">
                      <a:solidFill>
                        <a:srgbClr val="FF0000"/>
                      </a:solidFill>
                      <a:latin typeface="Calibri" pitchFamily="34" charset="0"/>
                    </a:rPr>
                    <a:t> is constant</a:t>
                  </a:r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00206" y="2750181"/>
                  <a:ext cx="1738746" cy="586571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r="-4211" b="-1041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3847517" y="2880785"/>
              <a:ext cx="457551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 smtClean="0">
                  <a:solidFill>
                    <a:srgbClr val="FF0000"/>
                  </a:solidFill>
                </a:rPr>
                <a:t>de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kleine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lettertjes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: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mits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 de rest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niet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 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verandert</a:t>
              </a:r>
              <a:r>
                <a:rPr lang="en-US" sz="1400" i="1" dirty="0">
                  <a:solidFill>
                    <a:srgbClr val="FF0000"/>
                  </a:solidFill>
                </a:rPr>
                <a:t>!</a:t>
              </a:r>
              <a:endParaRPr lang="en-US" sz="1400" i="1" dirty="0" smtClean="0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26510" y="3429381"/>
                <a:ext cx="1738746" cy="58657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rgbClr val="FF0000"/>
                            </a:solidFill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sz="2400" dirty="0" smtClean="0">
                    <a:solidFill>
                      <a:srgbClr val="FF0000"/>
                    </a:solidFill>
                    <a:latin typeface="Calibri" pitchFamily="34" charset="0"/>
                  </a:rPr>
                  <a:t> is constant</a:t>
                </a: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6510" y="3429381"/>
                <a:ext cx="1738746" cy="586571"/>
              </a:xfrm>
              <a:prstGeom prst="rect">
                <a:avLst/>
              </a:prstGeom>
              <a:blipFill rotWithShape="1">
                <a:blip r:embed="rId5"/>
                <a:stretch>
                  <a:fillRect r="-4211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" name="Group 5"/>
          <p:cNvGrpSpPr/>
          <p:nvPr/>
        </p:nvGrpSpPr>
        <p:grpSpPr>
          <a:xfrm>
            <a:off x="6803329" y="824777"/>
            <a:ext cx="2317048" cy="3082684"/>
            <a:chOff x="6803329" y="824777"/>
            <a:chExt cx="2317048" cy="3082684"/>
          </a:xfrm>
        </p:grpSpPr>
        <p:sp>
          <p:nvSpPr>
            <p:cNvPr id="24" name="Right Brace 23"/>
            <p:cNvSpPr/>
            <p:nvPr/>
          </p:nvSpPr>
          <p:spPr>
            <a:xfrm>
              <a:off x="6803329" y="824777"/>
              <a:ext cx="254977" cy="3082684"/>
            </a:xfrm>
            <a:prstGeom prst="rightBrace">
              <a:avLst>
                <a:gd name="adj1" fmla="val 33974"/>
                <a:gd name="adj2" fmla="val 50000"/>
              </a:avLst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7060198" y="1975265"/>
                  <a:ext cx="2060179" cy="79169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𝑝</m:t>
                          </m:r>
                          <m: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𝑉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FF0000"/>
                              </a:solidFill>
                              <a:latin typeface="Cambria Math"/>
                            </a:rPr>
                            <m:t>𝑛</m:t>
                          </m:r>
                          <m:r>
                            <a:rPr lang="en-US" sz="32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US" sz="3200" b="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  <m:t>𝑇</m:t>
                          </m:r>
                        </m:den>
                      </m:f>
                    </m:oMath>
                  </a14:m>
                  <a:r>
                    <a:rPr lang="en-US" dirty="0" smtClean="0"/>
                    <a:t> is constant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0198" y="1975265"/>
                  <a:ext cx="2060179" cy="79169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 r="-3846" b="-7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/>
          <p:cNvGrpSpPr/>
          <p:nvPr/>
        </p:nvGrpSpPr>
        <p:grpSpPr>
          <a:xfrm>
            <a:off x="163658" y="4032885"/>
            <a:ext cx="8155987" cy="2455885"/>
            <a:chOff x="163658" y="4032885"/>
            <a:chExt cx="8155987" cy="2455885"/>
          </a:xfrm>
        </p:grpSpPr>
        <p:sp>
          <p:nvSpPr>
            <p:cNvPr id="28" name="TextBox 27"/>
            <p:cNvSpPr txBox="1"/>
            <p:nvPr/>
          </p:nvSpPr>
          <p:spPr>
            <a:xfrm>
              <a:off x="163658" y="4032885"/>
              <a:ext cx="815598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 err="1" smtClean="0">
                  <a:latin typeface="Calibri" pitchFamily="34" charset="0"/>
                </a:rPr>
                <a:t>Dit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geldt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voor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alle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gassen</a:t>
              </a:r>
              <a:r>
                <a:rPr lang="en-US" sz="2400" dirty="0" smtClean="0">
                  <a:latin typeface="Calibri" pitchFamily="34" charset="0"/>
                </a:rPr>
                <a:t>, en de </a:t>
              </a:r>
              <a:r>
                <a:rPr lang="en-US" sz="2400" dirty="0" err="1" smtClean="0">
                  <a:latin typeface="Calibri" pitchFamily="34" charset="0"/>
                </a:rPr>
                <a:t>waarde</a:t>
              </a:r>
              <a:r>
                <a:rPr lang="en-US" sz="2400" dirty="0" smtClean="0">
                  <a:latin typeface="Calibri" pitchFamily="34" charset="0"/>
                </a:rPr>
                <a:t> van de </a:t>
              </a:r>
              <a:r>
                <a:rPr lang="en-US" sz="2400" dirty="0" err="1" smtClean="0">
                  <a:latin typeface="Calibri" pitchFamily="34" charset="0"/>
                </a:rPr>
                <a:t>constante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dirty="0" smtClean="0"/>
                <a:t>is </a:t>
              </a:r>
              <a:r>
                <a:rPr lang="en-US" dirty="0" err="1" smtClean="0"/>
                <a:t>altijd</a:t>
              </a:r>
              <a:r>
                <a:rPr lang="en-US" dirty="0" smtClean="0"/>
                <a:t> </a:t>
              </a:r>
              <a:r>
                <a:rPr lang="en-US" dirty="0" err="1" smtClean="0"/>
                <a:t>gelijk</a:t>
              </a:r>
              <a:r>
                <a:rPr lang="en-US" dirty="0" smtClean="0"/>
                <a:t>! Om </a:t>
              </a:r>
              <a:r>
                <a:rPr lang="en-US" dirty="0" err="1" smtClean="0"/>
                <a:t>precies</a:t>
              </a:r>
              <a:r>
                <a:rPr lang="en-US" dirty="0" smtClean="0"/>
                <a:t> </a:t>
              </a:r>
              <a:r>
                <a:rPr lang="en-US" dirty="0" err="1" smtClean="0"/>
                <a:t>te</a:t>
              </a:r>
              <a:r>
                <a:rPr lang="en-US" dirty="0" smtClean="0"/>
                <a:t> </a:t>
              </a:r>
              <a:r>
                <a:rPr lang="en-US" dirty="0" err="1" smtClean="0"/>
                <a:t>zijn</a:t>
              </a:r>
              <a:r>
                <a:rPr lang="en-US" dirty="0" smtClean="0"/>
                <a:t>:</a:t>
              </a:r>
              <a:endParaRPr lang="en-US" sz="2400" dirty="0" smtClean="0"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1649655" y="4861945"/>
                  <a:ext cx="1447960" cy="783804"/>
                </a:xfrm>
                <a:prstGeom prst="rect">
                  <a:avLst/>
                </a:prstGeom>
                <a:ln w="28575">
                  <a:solidFill>
                    <a:srgbClr val="FF0000"/>
                  </a:solidFill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𝑝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𝑛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∙</m:t>
                            </m:r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den>
                        </m:f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𝑅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Rectangle 2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649655" y="4861945"/>
                  <a:ext cx="1447960" cy="783804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  <a:ln w="28575"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0" name="TextBox 29"/>
            <p:cNvSpPr txBox="1"/>
            <p:nvPr/>
          </p:nvSpPr>
          <p:spPr>
            <a:xfrm>
              <a:off x="494831" y="5657773"/>
              <a:ext cx="476124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met R de </a:t>
              </a:r>
              <a:r>
                <a:rPr lang="en-US" sz="2400" dirty="0" err="1" smtClean="0">
                  <a:latin typeface="Calibri" pitchFamily="34" charset="0"/>
                </a:rPr>
                <a:t>universele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gasconstante</a:t>
              </a:r>
              <a:r>
                <a:rPr lang="en-US" sz="2400" dirty="0" smtClean="0">
                  <a:latin typeface="Calibri" pitchFamily="34" charset="0"/>
                </a:rPr>
                <a:t>:</a:t>
              </a:r>
            </a:p>
            <a:p>
              <a:r>
                <a:rPr lang="en-US" dirty="0" smtClean="0"/>
                <a:t>R = 8,3145 J mol</a:t>
              </a:r>
              <a:r>
                <a:rPr lang="en-US" baseline="30000" dirty="0" smtClean="0"/>
                <a:t>-1</a:t>
              </a:r>
              <a:r>
                <a:rPr lang="en-US" dirty="0" smtClean="0"/>
                <a:t>K</a:t>
              </a:r>
              <a:r>
                <a:rPr lang="en-US" baseline="30000" dirty="0" smtClean="0"/>
                <a:t>-1	</a:t>
              </a:r>
              <a:r>
                <a:rPr lang="en-US" dirty="0" smtClean="0"/>
                <a:t>(</a:t>
              </a:r>
              <a:r>
                <a:rPr lang="en-US" dirty="0" err="1" smtClean="0"/>
                <a:t>Binas</a:t>
              </a:r>
              <a:r>
                <a:rPr lang="en-US" dirty="0" smtClean="0"/>
                <a:t> </a:t>
              </a:r>
              <a:r>
                <a:rPr lang="en-US" dirty="0" err="1" smtClean="0"/>
                <a:t>Tabel</a:t>
              </a:r>
              <a:r>
                <a:rPr lang="en-US" dirty="0" smtClean="0"/>
                <a:t> 7)</a:t>
              </a:r>
              <a:endParaRPr lang="en-US" sz="2400" baseline="30000" dirty="0" smtClean="0"/>
            </a:p>
          </p:txBody>
        </p:sp>
      </p:grpSp>
      <p:pic>
        <p:nvPicPr>
          <p:cNvPr id="3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7270" y="4589584"/>
            <a:ext cx="2090691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34982" y="5023014"/>
            <a:ext cx="2778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Let op: [T]=K, [p]=Pa</a:t>
            </a:r>
          </a:p>
        </p:txBody>
      </p:sp>
    </p:spTree>
    <p:extLst>
      <p:ext uri="{BB962C8B-B14F-4D97-AF65-F5344CB8AC3E}">
        <p14:creationId xmlns:p14="http://schemas.microsoft.com/office/powerpoint/2010/main" val="3534858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9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Gaswet</a:t>
            </a:r>
            <a:r>
              <a:rPr lang="en-US" dirty="0" smtClean="0"/>
              <a:t> </a:t>
            </a:r>
            <a:r>
              <a:rPr lang="en-US" dirty="0" err="1" smtClean="0"/>
              <a:t>gebruiken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653" y="905608"/>
                <a:ext cx="8546123" cy="5205046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 smtClean="0"/>
                  <a:t>Noteer de </a:t>
                </a:r>
                <a:r>
                  <a:rPr lang="en-US" dirty="0" err="1" smtClean="0"/>
                  <a:t>gegevens</a:t>
                </a:r>
                <a:r>
                  <a:rPr lang="en-US" dirty="0" smtClean="0"/>
                  <a:t> </a:t>
                </a:r>
                <a:r>
                  <a:rPr lang="en-US" dirty="0" err="1"/>
                  <a:t>voor</a:t>
                </a:r>
                <a:r>
                  <a:rPr lang="en-US" dirty="0"/>
                  <a:t> de </a:t>
                </a:r>
                <a:r>
                  <a:rPr lang="en-US" dirty="0" err="1" smtClean="0"/>
                  <a:t>toestand</a:t>
                </a:r>
                <a:r>
                  <a:rPr lang="en-US" dirty="0" smtClean="0"/>
                  <a:t> 1 en </a:t>
                </a:r>
                <a:r>
                  <a:rPr lang="en-US" dirty="0" err="1" smtClean="0"/>
                  <a:t>toestand</a:t>
                </a:r>
                <a:r>
                  <a:rPr lang="en-US" dirty="0" smtClean="0"/>
                  <a:t> 2:  </a:t>
                </a:r>
                <a:r>
                  <a:rPr lang="en-US" dirty="0"/>
                  <a:t>	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	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toestand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1: V</a:t>
                </a:r>
                <a:r>
                  <a:rPr lang="en-US" baseline="-250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= …,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T</a:t>
                </a:r>
                <a:r>
                  <a:rPr lang="en-US" baseline="-25000" dirty="0" smtClean="0">
                    <a:solidFill>
                      <a:srgbClr val="0070C0"/>
                    </a:solidFill>
                  </a:rPr>
                  <a:t>1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= … </a:t>
                </a:r>
              </a:p>
              <a:p>
                <a:pPr marL="457200" lvl="1" indent="0">
                  <a:buNone/>
                </a:pPr>
                <a:r>
                  <a:rPr lang="en-US" dirty="0">
                    <a:solidFill>
                      <a:srgbClr val="0070C0"/>
                    </a:solidFill>
                  </a:rPr>
                  <a:t>	</a:t>
                </a:r>
                <a:r>
                  <a:rPr lang="en-US" dirty="0" err="1" smtClean="0">
                    <a:solidFill>
                      <a:srgbClr val="0070C0"/>
                    </a:solidFill>
                  </a:rPr>
                  <a:t>toestand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2: V</a:t>
                </a:r>
                <a:r>
                  <a:rPr lang="en-US" baseline="-25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dirty="0">
                    <a:solidFill>
                      <a:srgbClr val="0070C0"/>
                    </a:solidFill>
                  </a:rPr>
                  <a:t>= 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…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 smtClean="0"/>
                  <a:t>Noteer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wat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gevraagd</a:t>
                </a:r>
                <a:r>
                  <a:rPr lang="en-US" dirty="0" smtClean="0"/>
                  <a:t> is:</a:t>
                </a:r>
              </a:p>
              <a:p>
                <a:pPr marL="400050" lvl="1" indent="0">
                  <a:buNone/>
                </a:pPr>
                <a:r>
                  <a:rPr lang="en-US" dirty="0" smtClean="0"/>
                  <a:t>	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T</a:t>
                </a:r>
                <a:r>
                  <a:rPr lang="en-US" baseline="-25000" dirty="0" smtClean="0">
                    <a:solidFill>
                      <a:srgbClr val="0070C0"/>
                    </a:solidFill>
                  </a:rPr>
                  <a:t>2</a:t>
                </a:r>
                <a:r>
                  <a:rPr lang="en-US" dirty="0" smtClean="0">
                    <a:solidFill>
                      <a:srgbClr val="0070C0"/>
                    </a:solidFill>
                  </a:rPr>
                  <a:t> = ? K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 smtClean="0"/>
                  <a:t>Kies</a:t>
                </a:r>
                <a:r>
                  <a:rPr lang="en-US" dirty="0" smtClean="0"/>
                  <a:t> de wet die je mag </a:t>
                </a:r>
                <a:r>
                  <a:rPr lang="en-US" dirty="0" err="1" smtClean="0"/>
                  <a:t>gebruiken</a:t>
                </a:r>
                <a:r>
                  <a:rPr lang="en-US" dirty="0" smtClean="0"/>
                  <a:t>:</a:t>
                </a:r>
              </a:p>
              <a:p>
                <a:pPr marL="400050" lvl="1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- De </a:t>
                </a:r>
                <a:r>
                  <a:rPr lang="en-US" dirty="0" err="1" smtClean="0"/>
                  <a:t>volledige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gaswet</a:t>
                </a:r>
                <a:r>
                  <a:rPr lang="en-US" dirty="0" smtClean="0"/>
                  <a:t>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𝑝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𝑉</m:t>
                        </m:r>
                      </m:num>
                      <m:den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den>
                    </m:f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𝑅</m:t>
                    </m:r>
                  </m:oMath>
                </a14:m>
                <a:endParaRPr lang="en-US" dirty="0">
                  <a:solidFill>
                    <a:srgbClr val="0070C0"/>
                  </a:solidFill>
                </a:endParaRPr>
              </a:p>
              <a:p>
                <a:pPr marL="400050" lvl="1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- of </a:t>
                </a:r>
                <a:r>
                  <a:rPr lang="en-US" dirty="0" err="1" smtClean="0"/>
                  <a:t>een</a:t>
                </a:r>
                <a:r>
                  <a:rPr lang="en-US" dirty="0" smtClean="0"/>
                  <a:t> “</a:t>
                </a:r>
                <a:r>
                  <a:rPr lang="en-US" dirty="0" err="1" smtClean="0"/>
                  <a:t>constante</a:t>
                </a:r>
                <a:r>
                  <a:rPr lang="en-US" dirty="0" smtClean="0"/>
                  <a:t>” wet, </a:t>
                </a:r>
                <a:r>
                  <a:rPr lang="en-US" dirty="0" err="1" smtClean="0"/>
                  <a:t>bijv</a:t>
                </a:r>
                <a:r>
                  <a:rPr lang="en-US" dirty="0" smtClean="0"/>
                  <a:t>.: </a:t>
                </a:r>
              </a:p>
              <a:p>
                <a:pPr marL="400050" lvl="1" indent="0">
                  <a:buNone/>
                </a:pPr>
                <a:r>
                  <a:rPr lang="en-US" dirty="0" smtClean="0"/>
                  <a:t>		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 smtClean="0">
                    <a:solidFill>
                      <a:srgbClr val="0070C0"/>
                    </a:solidFill>
                  </a:rPr>
                  <a:t>  of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</a:rPr>
                              <m:t>2</m:t>
                            </m:r>
                          </m:sub>
                        </m:sSub>
                        <m:r>
                          <a:rPr lang="en-US" i="1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∙</m:t>
                        </m:r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𝑇</m:t>
                            </m:r>
                          </m:e>
                          <m:sub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 smtClean="0"/>
                  <a:t>Reken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eenheden</a:t>
                </a:r>
                <a:r>
                  <a:rPr lang="en-US" dirty="0" smtClean="0"/>
                  <a:t> om </a:t>
                </a:r>
                <a:r>
                  <a:rPr lang="en-US" dirty="0" err="1" smtClean="0"/>
                  <a:t>indien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nodig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alleen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bij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volledige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gaswet</a:t>
                </a:r>
                <a:r>
                  <a:rPr lang="en-US" dirty="0" smtClean="0"/>
                  <a:t>)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 err="1" smtClean="0"/>
                  <a:t>Vul</a:t>
                </a:r>
                <a:r>
                  <a:rPr lang="en-US" dirty="0" smtClean="0"/>
                  <a:t> in en los op.</a:t>
                </a:r>
                <a:endParaRPr lang="en-US" baseline="30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653" y="905608"/>
                <a:ext cx="8546123" cy="5205046"/>
              </a:xfrm>
              <a:blipFill rotWithShape="1">
                <a:blip r:embed="rId2"/>
                <a:stretch>
                  <a:fillRect l="-1141" t="-1055" b="-25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886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975" y="160337"/>
            <a:ext cx="8519747" cy="595801"/>
          </a:xfrm>
        </p:spPr>
        <p:txBody>
          <a:bodyPr/>
          <a:lstStyle/>
          <a:p>
            <a:r>
              <a:rPr lang="en-US" dirty="0" err="1" smtClean="0"/>
              <a:t>Grafieken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404686" y="5867400"/>
            <a:ext cx="8748347" cy="82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 smtClean="0"/>
              <a:t>Opmerking</a:t>
            </a:r>
            <a:r>
              <a:rPr lang="en-US" dirty="0" smtClean="0"/>
              <a:t>: </a:t>
            </a:r>
            <a:r>
              <a:rPr lang="en-US" dirty="0" err="1" smtClean="0"/>
              <a:t>gaswetten</a:t>
            </a:r>
            <a:r>
              <a:rPr lang="en-US" dirty="0" smtClean="0"/>
              <a:t> </a:t>
            </a:r>
            <a:r>
              <a:rPr lang="en-US" dirty="0" err="1" smtClean="0"/>
              <a:t>gelden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voor</a:t>
            </a:r>
            <a:r>
              <a:rPr lang="en-US" dirty="0" smtClean="0"/>
              <a:t>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b="1" dirty="0" err="1" smtClean="0">
                <a:solidFill>
                  <a:srgbClr val="7030A0"/>
                </a:solidFill>
              </a:rPr>
              <a:t>ideaal</a:t>
            </a:r>
            <a:r>
              <a:rPr lang="en-US" b="1" dirty="0" smtClean="0">
                <a:solidFill>
                  <a:srgbClr val="7030A0"/>
                </a:solidFill>
              </a:rPr>
              <a:t> gas </a:t>
            </a:r>
            <a:r>
              <a:rPr lang="nl-NL" dirty="0" smtClean="0"/>
              <a:t>dat </a:t>
            </a:r>
            <a:r>
              <a:rPr lang="nl-NL" dirty="0"/>
              <a:t>bestaat uit moleculen die een te verwaarlozen ruimte </a:t>
            </a:r>
            <a:r>
              <a:rPr lang="nl-NL" dirty="0" smtClean="0"/>
              <a:t>innemen</a:t>
            </a:r>
            <a:r>
              <a:rPr lang="en-US" dirty="0"/>
              <a:t>!</a:t>
            </a:r>
          </a:p>
          <a:p>
            <a:endParaRPr lang="en-US" dirty="0"/>
          </a:p>
        </p:txBody>
      </p:sp>
      <p:pic>
        <p:nvPicPr>
          <p:cNvPr id="1026" name="Picture 2" descr="http://asset.zcache.nl/assets/graphics/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sset.zcache.nl/assets/graphics/s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9525" cy="9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30823" y="835270"/>
                <a:ext cx="7306616" cy="58458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 err="1" smtClean="0"/>
                  <a:t>Als</a:t>
                </a:r>
                <a:r>
                  <a:rPr lang="en-US" dirty="0" smtClean="0"/>
                  <a:t> </a:t>
                </a:r>
                <a:r>
                  <a:rPr lang="en-US" dirty="0"/>
                  <a:t>geldt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</a:rPr>
                          <m:t>𝑝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𝑇</m:t>
                        </m:r>
                      </m:den>
                    </m:f>
                  </m:oMath>
                </a14:m>
                <a:r>
                  <a:rPr lang="en-US" dirty="0"/>
                  <a:t> = constant, </a:t>
                </a:r>
                <a:r>
                  <a:rPr lang="en-US" dirty="0" err="1"/>
                  <a:t>dan</a:t>
                </a:r>
                <a:r>
                  <a:rPr lang="en-US" dirty="0"/>
                  <a:t> </a:t>
                </a:r>
                <a:r>
                  <a:rPr lang="en-US" dirty="0" err="1"/>
                  <a:t>geldt</a:t>
                </a:r>
                <a:r>
                  <a:rPr lang="en-US" dirty="0"/>
                  <a:t> </a:t>
                </a:r>
                <a:r>
                  <a:rPr lang="en-US" dirty="0" err="1"/>
                  <a:t>dus</a:t>
                </a:r>
                <a:r>
                  <a:rPr lang="en-US" dirty="0"/>
                  <a:t> p </a:t>
                </a:r>
                <a:r>
                  <a:rPr lang="en-US" dirty="0" smtClean="0"/>
                  <a:t>=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𝑐𝑜𝑛𝑠𝑡𝑎𝑛𝑡𝑒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endParaRPr lang="en-US" sz="2400" dirty="0" smtClean="0">
                  <a:solidFill>
                    <a:schemeClr val="tx1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23" y="835270"/>
                <a:ext cx="7306616" cy="584584"/>
              </a:xfrm>
              <a:prstGeom prst="rect">
                <a:avLst/>
              </a:prstGeom>
              <a:blipFill rotWithShape="1">
                <a:blip r:embed="rId4"/>
                <a:stretch>
                  <a:fillRect l="-1169" b="-104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30821" y="3259333"/>
                <a:ext cx="8097715" cy="61228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dirty="0"/>
                  <a:t>Als geldt</a:t>
                </a:r>
                <a14:m>
                  <m:oMath xmlns:m="http://schemas.openxmlformats.org/officeDocument/2006/math">
                    <m:r>
                      <a:rPr lang="en-US">
                        <a:latin typeface="Cambria Math"/>
                      </a:rPr>
                      <m:t> </m:t>
                    </m:r>
                    <m:r>
                      <a:rPr lang="en-US" i="1">
                        <a:latin typeface="Cambria Math"/>
                      </a:rPr>
                      <m:t>𝑝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𝑉</m:t>
                    </m:r>
                  </m:oMath>
                </a14:m>
                <a:r>
                  <a:rPr lang="en-US" dirty="0"/>
                  <a:t> = constant, </a:t>
                </a:r>
                <a:r>
                  <a:rPr lang="en-US" dirty="0" err="1"/>
                  <a:t>dan</a:t>
                </a:r>
                <a:r>
                  <a:rPr lang="en-US" dirty="0"/>
                  <a:t> </a:t>
                </a:r>
                <a:r>
                  <a:rPr lang="en-US" dirty="0" err="1"/>
                  <a:t>geldt</a:t>
                </a:r>
                <a:r>
                  <a:rPr lang="en-US" dirty="0"/>
                  <a:t> </a:t>
                </a:r>
                <a:r>
                  <a:rPr lang="en-US" dirty="0" err="1"/>
                  <a:t>dus</a:t>
                </a:r>
                <a:r>
                  <a:rPr lang="en-US" dirty="0"/>
                  <a:t> p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𝑐𝑜𝑛𝑠𝑡𝑎𝑛𝑡𝑒</m:t>
                        </m:r>
                      </m:num>
                      <m:den>
                        <m:r>
                          <a:rPr lang="en-US" i="1">
                            <a:latin typeface="Cambria Math"/>
                          </a:rPr>
                          <m:t>𝑉</m:t>
                        </m:r>
                      </m:den>
                    </m:f>
                  </m:oMath>
                </a14:m>
                <a:r>
                  <a:rPr lang="en-US" dirty="0" smtClean="0"/>
                  <a:t>.   </a:t>
                </a:r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0821" y="3259333"/>
                <a:ext cx="8097715" cy="612284"/>
              </a:xfrm>
              <a:prstGeom prst="rect">
                <a:avLst/>
              </a:prstGeom>
              <a:blipFill rotWithShape="1">
                <a:blip r:embed="rId5"/>
                <a:stretch>
                  <a:fillRect l="-1054"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Connector 17"/>
          <p:cNvCxnSpPr/>
          <p:nvPr/>
        </p:nvCxnSpPr>
        <p:spPr>
          <a:xfrm>
            <a:off x="1793631" y="1899135"/>
            <a:ext cx="0" cy="124850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793631" y="3147643"/>
            <a:ext cx="1925515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37125" y="1916723"/>
            <a:ext cx="9010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p (Pa)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746353" y="2916810"/>
            <a:ext cx="750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 (K)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981635" y="4390289"/>
            <a:ext cx="3745746" cy="1477111"/>
            <a:chOff x="981635" y="4390289"/>
            <a:chExt cx="3745746" cy="1477111"/>
          </a:xfrm>
        </p:grpSpPr>
        <p:sp>
          <p:nvSpPr>
            <p:cNvPr id="35" name="TextBox 34"/>
            <p:cNvSpPr txBox="1"/>
            <p:nvPr/>
          </p:nvSpPr>
          <p:spPr>
            <a:xfrm>
              <a:off x="3763656" y="5405735"/>
              <a:ext cx="9637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V (m</a:t>
              </a:r>
              <a:r>
                <a:rPr lang="en-US" sz="2400" baseline="30000" dirty="0" smtClean="0">
                  <a:latin typeface="Calibri" pitchFamily="34" charset="0"/>
                </a:rPr>
                <a:t>3</a:t>
              </a:r>
              <a:r>
                <a:rPr lang="en-US" sz="2400" dirty="0" smtClean="0">
                  <a:latin typeface="Calibri" pitchFamily="34" charset="0"/>
                </a:rPr>
                <a:t>)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838141" y="4390289"/>
              <a:ext cx="0" cy="124850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838141" y="5638797"/>
              <a:ext cx="1925515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981635" y="4407877"/>
              <a:ext cx="9010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p (Pa)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756140" y="1307766"/>
            <a:ext cx="28574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 smtClean="0"/>
              <a:t>grafiek</a:t>
            </a:r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1793631" y="1298974"/>
            <a:ext cx="5301116" cy="1848668"/>
            <a:chOff x="1793631" y="1298974"/>
            <a:chExt cx="5301116" cy="1848668"/>
          </a:xfrm>
        </p:grpSpPr>
        <p:cxnSp>
          <p:nvCxnSpPr>
            <p:cNvPr id="25" name="Straight Connector 24"/>
            <p:cNvCxnSpPr/>
            <p:nvPr/>
          </p:nvCxnSpPr>
          <p:spPr>
            <a:xfrm flipV="1">
              <a:off x="1793631" y="2057400"/>
              <a:ext cx="1793631" cy="1090242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36"/>
            <p:cNvSpPr/>
            <p:nvPr/>
          </p:nvSpPr>
          <p:spPr>
            <a:xfrm>
              <a:off x="3350517" y="1298974"/>
              <a:ext cx="374423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met </a:t>
              </a:r>
              <a:r>
                <a:rPr lang="en-US" dirty="0" err="1"/>
                <a:t>een</a:t>
              </a:r>
              <a:r>
                <a:rPr lang="en-US" dirty="0"/>
                <a:t> </a:t>
              </a:r>
              <a:r>
                <a:rPr lang="en-US" dirty="0" err="1"/>
                <a:t>rechte</a:t>
              </a:r>
              <a:r>
                <a:rPr lang="en-US" dirty="0"/>
                <a:t> </a:t>
              </a:r>
              <a:r>
                <a:rPr lang="en-US" dirty="0" err="1"/>
                <a:t>lijn</a:t>
              </a:r>
              <a:r>
                <a:rPr lang="en-US" dirty="0"/>
                <a:t> door </a:t>
              </a:r>
              <a:r>
                <a:rPr lang="en-US" dirty="0" err="1"/>
                <a:t>nul</a:t>
              </a:r>
              <a:r>
                <a:rPr lang="en-US" dirty="0"/>
                <a:t>:</a:t>
              </a:r>
            </a:p>
          </p:txBody>
        </p:sp>
      </p:grpSp>
      <p:sp>
        <p:nvSpPr>
          <p:cNvPr id="38" name="Rectangle 37"/>
          <p:cNvSpPr/>
          <p:nvPr/>
        </p:nvSpPr>
        <p:spPr>
          <a:xfrm>
            <a:off x="764934" y="3738740"/>
            <a:ext cx="282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/>
              <a:t>Dit</a:t>
            </a:r>
            <a:r>
              <a:rPr lang="en-US" dirty="0"/>
              <a:t> </a:t>
            </a:r>
            <a:r>
              <a:rPr lang="en-US" dirty="0" err="1"/>
              <a:t>geeft</a:t>
            </a:r>
            <a:r>
              <a:rPr lang="en-US" dirty="0"/>
              <a:t> </a:t>
            </a:r>
            <a:r>
              <a:rPr lang="en-US" dirty="0" err="1"/>
              <a:t>een</a:t>
            </a:r>
            <a:r>
              <a:rPr lang="en-US" dirty="0"/>
              <a:t> </a:t>
            </a:r>
            <a:r>
              <a:rPr lang="en-US" dirty="0" err="1" smtClean="0"/>
              <a:t>grafiek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2083778" y="3738739"/>
            <a:ext cx="4007063" cy="1686114"/>
            <a:chOff x="2083778" y="3738739"/>
            <a:chExt cx="4007063" cy="1686114"/>
          </a:xfrm>
        </p:grpSpPr>
        <p:sp>
          <p:nvSpPr>
            <p:cNvPr id="26" name="Freeform 25"/>
            <p:cNvSpPr/>
            <p:nvPr/>
          </p:nvSpPr>
          <p:spPr>
            <a:xfrm>
              <a:off x="2083778" y="4484076"/>
              <a:ext cx="1529861" cy="940777"/>
            </a:xfrm>
            <a:custGeom>
              <a:avLst/>
              <a:gdLst>
                <a:gd name="connsiteX0" fmla="*/ 0 w 1529861"/>
                <a:gd name="connsiteY0" fmla="*/ 0 h 940777"/>
                <a:gd name="connsiteX1" fmla="*/ 492369 w 1529861"/>
                <a:gd name="connsiteY1" fmla="*/ 633046 h 940777"/>
                <a:gd name="connsiteX2" fmla="*/ 1529861 w 1529861"/>
                <a:gd name="connsiteY2" fmla="*/ 940777 h 940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9861" h="940777">
                  <a:moveTo>
                    <a:pt x="0" y="0"/>
                  </a:moveTo>
                  <a:cubicBezTo>
                    <a:pt x="118696" y="238125"/>
                    <a:pt x="237392" y="476250"/>
                    <a:pt x="492369" y="633046"/>
                  </a:cubicBezTo>
                  <a:cubicBezTo>
                    <a:pt x="747346" y="789842"/>
                    <a:pt x="1138603" y="865309"/>
                    <a:pt x="1529861" y="940777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372789" y="3738739"/>
              <a:ext cx="271805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/>
                <a:t>met </a:t>
              </a:r>
              <a:r>
                <a:rPr lang="en-US" dirty="0" err="1"/>
                <a:t>een</a:t>
              </a:r>
              <a:r>
                <a:rPr lang="en-US" dirty="0"/>
                <a:t> </a:t>
              </a:r>
              <a:r>
                <a:rPr lang="en-US" dirty="0" err="1" smtClean="0"/>
                <a:t>hyperbool</a:t>
              </a:r>
              <a:r>
                <a:rPr lang="en-US" dirty="0" smtClean="0"/>
                <a:t>: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43454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Kringproces</a:t>
            </a:r>
            <a:endParaRPr lang="en-US" sz="2400" b="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835270"/>
            <a:ext cx="8546123" cy="4677507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754"/>
          <a:stretch/>
        </p:blipFill>
        <p:spPr bwMode="auto">
          <a:xfrm>
            <a:off x="6239959" y="3354496"/>
            <a:ext cx="2713101" cy="257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3411" y="1059235"/>
            <a:ext cx="14045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Toestand</a:t>
            </a:r>
            <a:r>
              <a:rPr lang="en-US" sz="2000" b="1" dirty="0" smtClean="0"/>
              <a:t> 1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1,0 bar</a:t>
            </a:r>
          </a:p>
          <a:p>
            <a:r>
              <a:rPr lang="en-US" sz="2000" dirty="0" smtClean="0"/>
              <a:t>T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300 K</a:t>
            </a:r>
          </a:p>
          <a:p>
            <a:r>
              <a:rPr lang="en-US" sz="2000" dirty="0" smtClean="0"/>
              <a:t>V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 = 20 dm</a:t>
            </a:r>
            <a:r>
              <a:rPr lang="en-US" sz="2000" baseline="30000" dirty="0" smtClean="0"/>
              <a:t>3</a:t>
            </a:r>
          </a:p>
        </p:txBody>
      </p:sp>
      <p:sp>
        <p:nvSpPr>
          <p:cNvPr id="7" name="Rectangle 6"/>
          <p:cNvSpPr/>
          <p:nvPr/>
        </p:nvSpPr>
        <p:spPr>
          <a:xfrm>
            <a:off x="253411" y="1059235"/>
            <a:ext cx="1522659" cy="13234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34787" y="1050443"/>
            <a:ext cx="13320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Toestand</a:t>
            </a:r>
            <a:r>
              <a:rPr lang="en-US" sz="2000" b="1" dirty="0" smtClean="0"/>
              <a:t> 2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</a:t>
            </a:r>
          </a:p>
          <a:p>
            <a:r>
              <a:rPr lang="en-US" sz="2000" dirty="0" smtClean="0"/>
              <a:t>T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 750 K</a:t>
            </a:r>
          </a:p>
          <a:p>
            <a:r>
              <a:rPr lang="en-US" sz="2000" dirty="0" smtClean="0"/>
              <a:t>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=</a:t>
            </a:r>
            <a:endParaRPr lang="en-US" sz="2000" baseline="30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3843582" y="1039949"/>
            <a:ext cx="1522659" cy="13234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5777" y="1011114"/>
            <a:ext cx="14045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Toestand</a:t>
            </a:r>
            <a:r>
              <a:rPr lang="en-US" sz="2000" b="1" dirty="0" smtClean="0"/>
              <a:t> 3</a:t>
            </a:r>
          </a:p>
          <a:p>
            <a:r>
              <a:rPr lang="en-US" sz="2000" dirty="0" smtClean="0"/>
              <a:t>p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=</a:t>
            </a:r>
          </a:p>
          <a:p>
            <a:r>
              <a:rPr lang="en-US" sz="2000" dirty="0" smtClean="0"/>
              <a:t>T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=  </a:t>
            </a:r>
          </a:p>
          <a:p>
            <a:r>
              <a:rPr lang="en-US" sz="2000" dirty="0" smtClean="0"/>
              <a:t>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 = 20 dm</a:t>
            </a:r>
            <a:r>
              <a:rPr lang="en-US" sz="2000" baseline="30000" dirty="0" smtClean="0"/>
              <a:t>3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406723" y="1039949"/>
            <a:ext cx="1522659" cy="132343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cxnSp>
        <p:nvCxnSpPr>
          <p:cNvPr id="13" name="Straight Arrow Connector 12"/>
          <p:cNvCxnSpPr>
            <a:stCxn id="7" idx="3"/>
          </p:cNvCxnSpPr>
          <p:nvPr/>
        </p:nvCxnSpPr>
        <p:spPr>
          <a:xfrm>
            <a:off x="1776070" y="1720955"/>
            <a:ext cx="204113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881578" y="729965"/>
            <a:ext cx="2049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Verwarmen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bij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vrij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beweegbare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zuiger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80537" y="724309"/>
            <a:ext cx="20499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Samenpersen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bij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constante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temperatuur</a:t>
            </a:r>
            <a:endParaRPr lang="en-US" sz="20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5366241" y="1736836"/>
            <a:ext cx="204113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/>
          <p:cNvSpPr/>
          <p:nvPr/>
        </p:nvSpPr>
        <p:spPr>
          <a:xfrm>
            <a:off x="896815" y="2373923"/>
            <a:ext cx="7244862" cy="360485"/>
          </a:xfrm>
          <a:custGeom>
            <a:avLst/>
            <a:gdLst>
              <a:gd name="connsiteX0" fmla="*/ 7244862 w 7244862"/>
              <a:gd name="connsiteY0" fmla="*/ 0 h 360485"/>
              <a:gd name="connsiteX1" fmla="*/ 7244862 w 7244862"/>
              <a:gd name="connsiteY1" fmla="*/ 360485 h 360485"/>
              <a:gd name="connsiteX2" fmla="*/ 0 w 7244862"/>
              <a:gd name="connsiteY2" fmla="*/ 360485 h 360485"/>
              <a:gd name="connsiteX3" fmla="*/ 0 w 7244862"/>
              <a:gd name="connsiteY3" fmla="*/ 17585 h 3604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44862" h="360485">
                <a:moveTo>
                  <a:pt x="7244862" y="0"/>
                </a:moveTo>
                <a:lnTo>
                  <a:pt x="7244862" y="360485"/>
                </a:lnTo>
                <a:lnTo>
                  <a:pt x="0" y="360485"/>
                </a:lnTo>
                <a:lnTo>
                  <a:pt x="0" y="17585"/>
                </a:ln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arrow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2033977" y="2702322"/>
            <a:ext cx="54317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Afkoelen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  <a:latin typeface="Calibri" pitchFamily="34" charset="0"/>
              </a:rPr>
              <a:t>bij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 constant volume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993" y="3368175"/>
            <a:ext cx="5583318" cy="1510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483577" y="3376252"/>
            <a:ext cx="5439858" cy="2744456"/>
            <a:chOff x="483577" y="3376252"/>
            <a:chExt cx="5439858" cy="2744456"/>
          </a:xfrm>
        </p:grpSpPr>
        <p:sp>
          <p:nvSpPr>
            <p:cNvPr id="21" name="Rounded Rectangle 20"/>
            <p:cNvSpPr/>
            <p:nvPr/>
          </p:nvSpPr>
          <p:spPr>
            <a:xfrm>
              <a:off x="1644190" y="3376252"/>
              <a:ext cx="1130472" cy="1529861"/>
            </a:xfrm>
            <a:prstGeom prst="round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3021914" y="3385045"/>
              <a:ext cx="1130472" cy="1529861"/>
            </a:xfrm>
            <a:prstGeom prst="round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/>
                <p:cNvSpPr txBox="1"/>
                <p:nvPr/>
              </p:nvSpPr>
              <p:spPr>
                <a:xfrm>
                  <a:off x="483577" y="5090746"/>
                  <a:ext cx="5439858" cy="10299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dirty="0" err="1" smtClean="0">
                      <a:latin typeface="Calibri" pitchFamily="34" charset="0"/>
                    </a:rPr>
                    <a:t>Maak</a:t>
                  </a:r>
                  <a:r>
                    <a:rPr lang="en-US" sz="2400" dirty="0" smtClean="0">
                      <a:latin typeface="Calibri" pitchFamily="34" charset="0"/>
                    </a:rPr>
                    <a:t> </a:t>
                  </a:r>
                  <a:r>
                    <a:rPr lang="en-US" sz="2400" dirty="0" err="1" smtClean="0">
                      <a:latin typeface="Calibri" pitchFamily="34" charset="0"/>
                    </a:rPr>
                    <a:t>een</a:t>
                  </a:r>
                  <a:r>
                    <a:rPr lang="en-US" sz="2400" dirty="0" smtClean="0">
                      <a:latin typeface="Calibri" pitchFamily="34" charset="0"/>
                    </a:rPr>
                    <a:t> </a:t>
                  </a:r>
                  <a:r>
                    <a:rPr lang="en-US" sz="2400" dirty="0" err="1" smtClean="0">
                      <a:latin typeface="Calibri" pitchFamily="34" charset="0"/>
                    </a:rPr>
                    <a:t>tabel</a:t>
                  </a:r>
                  <a:r>
                    <a:rPr lang="en-US" sz="2400" dirty="0" smtClean="0">
                      <a:latin typeface="Calibri" pitchFamily="34" charset="0"/>
                    </a:rPr>
                    <a:t> en pas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∙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n-US" i="1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/>
                          <a:ea typeface="Cambria Math"/>
                        </a:rPr>
                        <m:t> </m:t>
                      </m:r>
                    </m:oMath>
                  </a14:m>
                  <a:r>
                    <a:rPr lang="en-US" sz="2400" dirty="0" smtClean="0">
                      <a:latin typeface="Calibri" pitchFamily="34" charset="0"/>
                    </a:rPr>
                    <a:t> toe op </a:t>
                  </a:r>
                  <a:r>
                    <a:rPr lang="en-US" sz="2400" dirty="0" err="1" smtClean="0">
                      <a:latin typeface="Calibri" pitchFamily="34" charset="0"/>
                    </a:rPr>
                    <a:t>combi’s</a:t>
                  </a:r>
                  <a:r>
                    <a:rPr lang="en-US" sz="2400" dirty="0" smtClean="0">
                      <a:latin typeface="Calibri" pitchFamily="34" charset="0"/>
                    </a:rPr>
                    <a:t> </a:t>
                  </a:r>
                  <a:r>
                    <a:rPr lang="en-US" sz="2400" dirty="0" err="1" smtClean="0">
                      <a:latin typeface="Calibri" pitchFamily="34" charset="0"/>
                    </a:rPr>
                    <a:t>waar</a:t>
                  </a:r>
                  <a:r>
                    <a:rPr lang="en-US" sz="2400" dirty="0" smtClean="0">
                      <a:latin typeface="Calibri" pitchFamily="34" charset="0"/>
                    </a:rPr>
                    <a:t> </a:t>
                  </a:r>
                  <a:r>
                    <a:rPr lang="en-US" sz="2400" dirty="0" err="1" smtClean="0">
                      <a:latin typeface="Calibri" pitchFamily="34" charset="0"/>
                    </a:rPr>
                    <a:t>er</a:t>
                  </a:r>
                  <a:r>
                    <a:rPr lang="en-US" sz="2400" dirty="0" smtClean="0">
                      <a:latin typeface="Calibri" pitchFamily="34" charset="0"/>
                    </a:rPr>
                    <a:t> maar </a:t>
                  </a:r>
                  <a:r>
                    <a:rPr lang="en-US" sz="2400" dirty="0" err="1" smtClean="0">
                      <a:latin typeface="Calibri" pitchFamily="34" charset="0"/>
                    </a:rPr>
                    <a:t>eentje</a:t>
                  </a:r>
                  <a:r>
                    <a:rPr lang="en-US" sz="2400" dirty="0" smtClean="0">
                      <a:latin typeface="Calibri" pitchFamily="34" charset="0"/>
                    </a:rPr>
                    <a:t> van mist! </a:t>
                  </a:r>
                </a:p>
              </p:txBody>
            </p:sp>
          </mc:Choice>
          <mc:Fallback xmlns="">
            <p:sp>
              <p:nvSpPr>
                <p:cNvPr id="23" name="TextBox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3577" y="5090746"/>
                  <a:ext cx="5439858" cy="1029962"/>
                </a:xfrm>
                <a:prstGeom prst="rect">
                  <a:avLst/>
                </a:prstGeom>
                <a:blipFill rotWithShape="1">
                  <a:blip r:embed="rId4"/>
                  <a:stretch>
                    <a:fillRect l="-1680" r="-224" b="-1242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28" name="Group 27"/>
          <p:cNvGrpSpPr/>
          <p:nvPr/>
        </p:nvGrpSpPr>
        <p:grpSpPr>
          <a:xfrm>
            <a:off x="4274676" y="1360575"/>
            <a:ext cx="4426001" cy="662609"/>
            <a:chOff x="4274676" y="1360575"/>
            <a:chExt cx="4426001" cy="662609"/>
          </a:xfrm>
        </p:grpSpPr>
        <p:sp>
          <p:nvSpPr>
            <p:cNvPr id="27" name="TextBox 26"/>
            <p:cNvSpPr txBox="1"/>
            <p:nvPr/>
          </p:nvSpPr>
          <p:spPr>
            <a:xfrm>
              <a:off x="4274676" y="1360575"/>
              <a:ext cx="9140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  <a:latin typeface="Calibri" pitchFamily="34" charset="0"/>
                </a:rPr>
                <a:t>1,0 bar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935724" y="1623074"/>
              <a:ext cx="76495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70C0"/>
                  </a:solidFill>
                  <a:latin typeface="Calibri" pitchFamily="34" charset="0"/>
                </a:rPr>
                <a:t>750 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7219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Video’s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310554"/>
          </a:xfrm>
        </p:spPr>
        <p:txBody>
          <a:bodyPr/>
          <a:lstStyle/>
          <a:p>
            <a:r>
              <a:rPr lang="en-US" dirty="0" smtClean="0"/>
              <a:t>Imploderende truck: </a:t>
            </a:r>
            <a:r>
              <a:rPr lang="en-GB" u="sng" dirty="0">
                <a:hlinkClick r:id="rId2"/>
              </a:rPr>
              <a:t>http://www.youtube.com/watch?v=2WJVHtF8GwI</a:t>
            </a:r>
            <a:endParaRPr lang="en-US" dirty="0"/>
          </a:p>
          <a:p>
            <a:r>
              <a:rPr lang="en-US" dirty="0" err="1" smtClean="0"/>
              <a:t>Imploderend</a:t>
            </a:r>
            <a:r>
              <a:rPr lang="en-US" dirty="0" smtClean="0"/>
              <a:t> </a:t>
            </a:r>
            <a:r>
              <a:rPr lang="en-US" dirty="0" err="1" smtClean="0"/>
              <a:t>blik</a:t>
            </a:r>
            <a:r>
              <a:rPr lang="en-US" dirty="0" smtClean="0"/>
              <a:t>:</a:t>
            </a:r>
            <a:r>
              <a:rPr lang="en-US" dirty="0"/>
              <a:t> </a:t>
            </a:r>
            <a:r>
              <a:rPr lang="nl-NL" u="sng" dirty="0" smtClean="0">
                <a:hlinkClick r:id="rId3"/>
              </a:rPr>
              <a:t>http</a:t>
            </a:r>
            <a:r>
              <a:rPr lang="nl-NL" u="sng" dirty="0">
                <a:hlinkClick r:id="rId3"/>
              </a:rPr>
              <a:t>://www.youtube.com/watch?v=j2k40Hw3GI0</a:t>
            </a:r>
            <a:endParaRPr lang="en-US" dirty="0"/>
          </a:p>
          <a:p>
            <a:r>
              <a:rPr lang="en-US" dirty="0" err="1" smtClean="0"/>
              <a:t>Kaars</a:t>
            </a:r>
            <a:r>
              <a:rPr lang="en-US" dirty="0" smtClean="0"/>
              <a:t> truck: </a:t>
            </a:r>
            <a:r>
              <a:rPr lang="nl-NL" u="sng" dirty="0">
                <a:hlinkClick r:id="rId4"/>
              </a:rPr>
              <a:t>http://www.youtube.com/watch?v=_3YArPbmjsY&amp;feature=feedrec_grec_index</a:t>
            </a:r>
            <a:endParaRPr lang="en-US" dirty="0"/>
          </a:p>
          <a:p>
            <a:r>
              <a:rPr lang="en-US" dirty="0" smtClean="0"/>
              <a:t>Toepassing </a:t>
            </a:r>
            <a:r>
              <a:rPr lang="en-US" dirty="0" err="1" smtClean="0"/>
              <a:t>Koelers</a:t>
            </a:r>
            <a:r>
              <a:rPr lang="en-US" dirty="0" smtClean="0"/>
              <a:t>: </a:t>
            </a:r>
            <a:r>
              <a:rPr lang="en-US" dirty="0" smtClean="0">
                <a:hlinkClick r:id="rId5"/>
              </a:rPr>
              <a:t>http</a:t>
            </a:r>
            <a:r>
              <a:rPr lang="en-US" dirty="0">
                <a:hlinkClick r:id="rId5"/>
              </a:rPr>
              <a:t>://www.youtube.com/watch?v=Iix7cYToURY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47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1200</TotalTime>
  <Words>463</Words>
  <Application>Microsoft Office PowerPoint</Application>
  <PresentationFormat>On-screen Show (4:3)</PresentationFormat>
  <Paragraphs>80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Office-thema</vt:lpstr>
      <vt:lpstr>§4.5 Druk</vt:lpstr>
      <vt:lpstr>Luchtdruk door botsingen van moleculen</vt:lpstr>
      <vt:lpstr>Gaswetten </vt:lpstr>
      <vt:lpstr>Gaswet gebruiken</vt:lpstr>
      <vt:lpstr>Grafieken</vt:lpstr>
      <vt:lpstr>Kringproces</vt:lpstr>
      <vt:lpstr>Video’s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423</cp:revision>
  <dcterms:created xsi:type="dcterms:W3CDTF">2011-12-07T18:12:19Z</dcterms:created>
  <dcterms:modified xsi:type="dcterms:W3CDTF">2014-03-10T19:00:02Z</dcterms:modified>
</cp:coreProperties>
</file>